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4684" autoAdjust="0"/>
  </p:normalViewPr>
  <p:slideViewPr>
    <p:cSldViewPr snapToGrid="0">
      <p:cViewPr varScale="1">
        <p:scale>
          <a:sx n="55" d="100"/>
          <a:sy n="55" d="100"/>
        </p:scale>
        <p:origin x="13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0D65E-2B15-476A-B19B-3D5CB2A15D5A}" type="datetimeFigureOut">
              <a:rPr lang="en-US" smtClean="0"/>
              <a:t>6/26/2021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766FF7-F7DE-4D22-9277-7E302C53E6D3}" type="slidenum">
              <a:rPr lang="en-US" smtClean="0"/>
              <a:t>‹#›</a:t>
            </a:fld>
            <a:endParaRPr lang="en-US"/>
          </a:p>
        </p:txBody>
      </p:sp>
    </p:spTree>
    <p:extLst>
      <p:ext uri="{BB962C8B-B14F-4D97-AF65-F5344CB8AC3E}">
        <p14:creationId xmlns:p14="http://schemas.microsoft.com/office/powerpoint/2010/main" val="16572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In every profession, the component of ethics is often considered to govern and define practices in the environment. Similarly, in instructional design, the integration of ethics is vital to ensure that professionals deliver their roles as required. Specifically, instructional design is often associated with the design, development, and delivery of experiences related to learning </a:t>
            </a:r>
            <a:r>
              <a:rPr lang="en-US" sz="2800" dirty="0"/>
              <a:t>(Magruder et al., 2019)</a:t>
            </a:r>
            <a:r>
              <a:rPr lang="en-US" sz="1800" dirty="0">
                <a:effectLst/>
                <a:latin typeface="Times New Roman" panose="02020603050405020304" pitchFamily="18" charset="0"/>
                <a:ea typeface="Calibri" panose="020F0502020204030204" pitchFamily="34" charset="0"/>
              </a:rPr>
              <a:t>. Therefore, one of the significant aspects of this profession is ensuring that learners gain knowledge and acquire the required skills. Moreover, the Bible provides lessons and solutions to various situations, including the facilitation of learning experiences. This is significantly evident in the operation of instructional design and the acquisition of knowledge.</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2</a:t>
            </a:fld>
            <a:endParaRPr lang="en-US"/>
          </a:p>
        </p:txBody>
      </p:sp>
    </p:spTree>
    <p:extLst>
      <p:ext uri="{BB962C8B-B14F-4D97-AF65-F5344CB8AC3E}">
        <p14:creationId xmlns:p14="http://schemas.microsoft.com/office/powerpoint/2010/main" val="3552133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In conclusion, ethical considerations are often used across all professions, including instructional design. Moreover, understanding these ethics can be facilitated by understanding some of the common ethical issues in the profession, such as diversity and inequality, copyright, web accessibility, confidentiality, and professionalism. Moreover, addressing these issues can also be approached from the Biblical worldview. </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11</a:t>
            </a:fld>
            <a:endParaRPr lang="en-US"/>
          </a:p>
        </p:txBody>
      </p:sp>
    </p:spTree>
    <p:extLst>
      <p:ext uri="{BB962C8B-B14F-4D97-AF65-F5344CB8AC3E}">
        <p14:creationId xmlns:p14="http://schemas.microsoft.com/office/powerpoint/2010/main" val="333581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According to </a:t>
            </a:r>
            <a:r>
              <a:rPr lang="en-US" sz="1800" dirty="0" err="1">
                <a:effectLst/>
                <a:latin typeface="Times New Roman" panose="02020603050405020304" pitchFamily="18" charset="0"/>
                <a:ea typeface="Calibri" panose="020F0502020204030204" pitchFamily="34" charset="0"/>
              </a:rPr>
              <a:t>Guney</a:t>
            </a:r>
            <a:r>
              <a:rPr lang="en-US" sz="1800" dirty="0">
                <a:effectLst/>
                <a:latin typeface="Times New Roman" panose="02020603050405020304" pitchFamily="18" charset="0"/>
                <a:ea typeface="Calibri" panose="020F0502020204030204" pitchFamily="34" charset="0"/>
              </a:rPr>
              <a:t> (2019), instructional design is often associated with learning experiences, which to some extent do affect society. However, in order to effectively deliver their roles in society, instructional designers usually employ a variety of frameworks and theories, which define how they facilitate learning. Precisely, the adopted models often revolve around the understanding of how people learn and the cognitive processes involved. In various ways, the Bible presents these frameworks and what is considered suitable in designing learning experiences. Specifically, in Proverbs chapter 22 verse 6, the Bible says that train up a child in the way he should go; even when he is old, he will not depart from it. This depicts the importance of ideal and ethical teachings since they also play a role late in life.</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3</a:t>
            </a:fld>
            <a:endParaRPr lang="en-US"/>
          </a:p>
        </p:txBody>
      </p:sp>
    </p:spTree>
    <p:extLst>
      <p:ext uri="{BB962C8B-B14F-4D97-AF65-F5344CB8AC3E}">
        <p14:creationId xmlns:p14="http://schemas.microsoft.com/office/powerpoint/2010/main" val="563204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As previously indicated, ethics in any profession are essential, for they ensure that roles are effectively performed towards achieving the primary functions of the profession. In instructional design, various bodies often facilitate ethical practices, for example, the Association for Educational Communications and Technology (AECT). This association provides a code of professional ethics divided into three significant components, including the professional’s commitment to the individual learner, the profession, and society (</a:t>
            </a:r>
            <a:r>
              <a:rPr lang="en-US" sz="1800" dirty="0">
                <a:solidFill>
                  <a:srgbClr val="000000"/>
                </a:solidFill>
                <a:effectLst/>
                <a:latin typeface="Times New Roman" panose="02020603050405020304" pitchFamily="18" charset="0"/>
                <a:ea typeface="Calibri" panose="020F0502020204030204" pitchFamily="34" charset="0"/>
              </a:rPr>
              <a:t>Piña, 2018</a:t>
            </a:r>
            <a:r>
              <a:rPr lang="en-US" sz="1800" dirty="0">
                <a:effectLst/>
                <a:latin typeface="Times New Roman" panose="02020603050405020304" pitchFamily="18" charset="0"/>
                <a:ea typeface="Calibri" panose="020F0502020204030204" pitchFamily="34" charset="0"/>
              </a:rPr>
              <a:t>). Therefore, since AECT is a core regulatory association in the profession, instructional designers primarily focus on presenting learning experiences that align with the professional expectations, societal expectations, and learners’ expectations.</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4</a:t>
            </a:fld>
            <a:endParaRPr lang="en-US"/>
          </a:p>
        </p:txBody>
      </p:sp>
    </p:spTree>
    <p:extLst>
      <p:ext uri="{BB962C8B-B14F-4D97-AF65-F5344CB8AC3E}">
        <p14:creationId xmlns:p14="http://schemas.microsoft.com/office/powerpoint/2010/main" val="1047147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Industrial design, as a profession, is often associated with the adoption of technology in the deliverance of learning experiences. Therefore, most of the ethical issues faced by instructional designers are often related to technology implementation. In this case, five major ethical issues associated with ethics in instructional design will be addressed in relation to a Biblical worldview. These issues include diversity and inequality, copyright, accessibility to the web, confidentiality, privacy, and professionalism </a:t>
            </a:r>
            <a:r>
              <a:rPr lang="en-US" sz="2800" dirty="0"/>
              <a:t>(Magruder et al., 2019)</a:t>
            </a:r>
            <a:r>
              <a:rPr lang="en-US" sz="1800" dirty="0">
                <a:effectLst/>
                <a:latin typeface="Times New Roman" panose="02020603050405020304" pitchFamily="18" charset="0"/>
                <a:ea typeface="Calibri" panose="020F0502020204030204" pitchFamily="34" charset="0"/>
              </a:rPr>
              <a:t>. Each of the named ethical issues defines ethics in relation to the Biblical worldview, which also plays a significant role in understanding what is considered right and wrong, especially among Christians.</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5</a:t>
            </a:fld>
            <a:endParaRPr lang="en-US"/>
          </a:p>
        </p:txBody>
      </p:sp>
    </p:spTree>
    <p:extLst>
      <p:ext uri="{BB962C8B-B14F-4D97-AF65-F5344CB8AC3E}">
        <p14:creationId xmlns:p14="http://schemas.microsoft.com/office/powerpoint/2010/main" val="3922304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In the current world, diversity is evident in all situations, including the learning environment. Therefore, as for instructional designers, recognizing and respecting diversity and inequality in society is essential to facilitate learning experiences for learners. However, due to the significant impact, the people with power have on technology, the required recognition of diversity and inequality is nonexistent (</a:t>
            </a:r>
            <a:r>
              <a:rPr lang="en-US" sz="1800" dirty="0">
                <a:solidFill>
                  <a:srgbClr val="000000"/>
                </a:solidFill>
                <a:effectLst/>
                <a:latin typeface="Times New Roman" panose="02020603050405020304" pitchFamily="18" charset="0"/>
                <a:ea typeface="Calibri" panose="020F0502020204030204" pitchFamily="34" charset="0"/>
              </a:rPr>
              <a:t>Piña, 2018</a:t>
            </a:r>
            <a:r>
              <a:rPr lang="en-US" sz="1800" dirty="0">
                <a:effectLst/>
                <a:latin typeface="Times New Roman" panose="02020603050405020304" pitchFamily="18" charset="0"/>
                <a:ea typeface="Calibri" panose="020F0502020204030204" pitchFamily="34" charset="0"/>
              </a:rPr>
              <a:t>). Consequently, this leaves instructional designers to ensure that the developed learning designs are clear and understandable and respectful to the differences existing among learners, considering their diverse backgrounds. Considering the Biblical worldview, in Galatians chapter 3 verse 28, the Bible says that there is neither Jew nor Greek, slave nor free, male nor female, for you are all one in Christ Jesus.</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6</a:t>
            </a:fld>
            <a:endParaRPr lang="en-US"/>
          </a:p>
        </p:txBody>
      </p:sp>
    </p:spTree>
    <p:extLst>
      <p:ext uri="{BB962C8B-B14F-4D97-AF65-F5344CB8AC3E}">
        <p14:creationId xmlns:p14="http://schemas.microsoft.com/office/powerpoint/2010/main" val="1534862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This is one of the most common ethical issues in instructional design, and it refers to a law that protects creative works of people from being used by unauthorized users. With the adoption of technology, the violation of copyright rights has significantly increased, challenging the integrity of scholars (</a:t>
            </a:r>
            <a:r>
              <a:rPr lang="en-US" sz="1800" dirty="0">
                <a:solidFill>
                  <a:srgbClr val="000000"/>
                </a:solidFill>
                <a:effectLst/>
                <a:latin typeface="Times New Roman" panose="02020603050405020304" pitchFamily="18" charset="0"/>
                <a:ea typeface="Calibri" panose="020F0502020204030204" pitchFamily="34" charset="0"/>
              </a:rPr>
              <a:t>Magruder et al., 2019</a:t>
            </a:r>
            <a:r>
              <a:rPr lang="en-US" sz="1800" dirty="0">
                <a:effectLst/>
                <a:latin typeface="Times New Roman" panose="02020603050405020304" pitchFamily="18" charset="0"/>
                <a:ea typeface="Calibri" panose="020F0502020204030204" pitchFamily="34" charset="0"/>
              </a:rPr>
              <a:t>). In most cases, the violation of copyright laws occurs when some organizations seek to reduce costs incurred in designing, developing, and delivering learning experiences, which they often task instructional designers to implement. This puts the instructional designers in an ethical dilemma since they are required to develop these creative procedures without using another professional’s hard-earned work. In Proverbs chapter 10 verse 2, the Bile says that - treasures gained by wickedness do not profit, but righteousness delivers from death.</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7</a:t>
            </a:fld>
            <a:endParaRPr lang="en-US"/>
          </a:p>
        </p:txBody>
      </p:sp>
    </p:spTree>
    <p:extLst>
      <p:ext uri="{BB962C8B-B14F-4D97-AF65-F5344CB8AC3E}">
        <p14:creationId xmlns:p14="http://schemas.microsoft.com/office/powerpoint/2010/main" val="1829407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When it comes to learning, most platforms often aim to ensure that equal learning opportunities are presented to the learners with respect to the existing differences. However, in instructional design, the access to these learning platforms is often bias limiting the accessibility to all learners equally. Notably, this is evident irrespective of the continued advancements in technology, which is part of the instructional design profession (</a:t>
            </a:r>
            <a:r>
              <a:rPr lang="en-US" sz="1800" dirty="0" err="1">
                <a:effectLst/>
                <a:latin typeface="Times New Roman" panose="02020603050405020304" pitchFamily="18" charset="0"/>
                <a:ea typeface="Calibri" panose="020F0502020204030204" pitchFamily="34" charset="0"/>
              </a:rPr>
              <a:t>Guney</a:t>
            </a:r>
            <a:r>
              <a:rPr lang="en-US" sz="1800" dirty="0">
                <a:effectLst/>
                <a:latin typeface="Times New Roman" panose="02020603050405020304" pitchFamily="18" charset="0"/>
                <a:ea typeface="Calibri" panose="020F0502020204030204" pitchFamily="34" charset="0"/>
              </a:rPr>
              <a:t>, 2019). However, instructional designers are ethically required to ensure equity in access to the learning designs they present to learners, including those with physical disabilities. This brings about the concept of equity and its importance, which is also depicted in the Bible. In Proverbs chapter 2 verse 9, the Bible says that you will understand righteousness and justice, equity, and every good path.</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8</a:t>
            </a:fld>
            <a:endParaRPr lang="en-US"/>
          </a:p>
        </p:txBody>
      </p:sp>
    </p:spTree>
    <p:extLst>
      <p:ext uri="{BB962C8B-B14F-4D97-AF65-F5344CB8AC3E}">
        <p14:creationId xmlns:p14="http://schemas.microsoft.com/office/powerpoint/2010/main" val="3560671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With advancements in technology, individual privacy has been negatively affected since personal data is exposed to the internet, creating the risk of the data getting into the wrong hands. Therefore, since instructional designers employ technology to develop, design, and deliver learning experiences, most often put the learners at the risk of their privacy being violated. Moreover, since the AECT requires professionals to commit to the learners, an excellent way of doing so is by protecting their privacy and ensuring confidentiality (</a:t>
            </a:r>
            <a:r>
              <a:rPr lang="en-US" sz="1800" dirty="0">
                <a:solidFill>
                  <a:srgbClr val="000000"/>
                </a:solidFill>
                <a:effectLst/>
                <a:latin typeface="Times New Roman" panose="02020603050405020304" pitchFamily="18" charset="0"/>
                <a:ea typeface="Calibri" panose="020F0502020204030204" pitchFamily="34" charset="0"/>
              </a:rPr>
              <a:t>Piña, 2018</a:t>
            </a:r>
            <a:r>
              <a:rPr lang="en-US" sz="1800" dirty="0">
                <a:effectLst/>
                <a:latin typeface="Times New Roman" panose="02020603050405020304" pitchFamily="18" charset="0"/>
                <a:ea typeface="Calibri" panose="020F0502020204030204" pitchFamily="34" charset="0"/>
              </a:rPr>
              <a:t>). Therefore, in designing learning experiences, instructional learners should ensure that they facilitate confidentiality and privacy, ensuring security.</a:t>
            </a:r>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9</a:t>
            </a:fld>
            <a:endParaRPr lang="en-US"/>
          </a:p>
        </p:txBody>
      </p:sp>
    </p:spTree>
    <p:extLst>
      <p:ext uri="{BB962C8B-B14F-4D97-AF65-F5344CB8AC3E}">
        <p14:creationId xmlns:p14="http://schemas.microsoft.com/office/powerpoint/2010/main" val="2231996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evident from the analysis of other ethical issues in instructional design, the use of technology in any field poses various risks to the users, for example, the learners. Therefore, to ensure that these risks are reduced, instructional designers are required to possess the competency necessary to deliver the roles associated with designing learning platforms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Magruder et al., 2019</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Specifically, the competency and professional qualifications are governed by various regulatory associations in the profession. For instance, instructional designers should possess competencies such as content creation, collaboration, design, and project management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Magruder et al., 2019</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These competencies ensure that learners receive ideal learning as per the enacted regulations.</a:t>
            </a:r>
          </a:p>
          <a:p>
            <a:endParaRPr lang="en-US" dirty="0"/>
          </a:p>
        </p:txBody>
      </p:sp>
      <p:sp>
        <p:nvSpPr>
          <p:cNvPr id="4" name="Slide Number Placeholder 3"/>
          <p:cNvSpPr>
            <a:spLocks noGrp="1"/>
          </p:cNvSpPr>
          <p:nvPr>
            <p:ph type="sldNum" sz="quarter" idx="5"/>
          </p:nvPr>
        </p:nvSpPr>
        <p:spPr/>
        <p:txBody>
          <a:bodyPr/>
          <a:lstStyle/>
          <a:p>
            <a:fld id="{9B766FF7-F7DE-4D22-9277-7E302C53E6D3}" type="slidenum">
              <a:rPr lang="en-US" smtClean="0"/>
              <a:t>10</a:t>
            </a:fld>
            <a:endParaRPr lang="en-US"/>
          </a:p>
        </p:txBody>
      </p:sp>
    </p:spTree>
    <p:extLst>
      <p:ext uri="{BB962C8B-B14F-4D97-AF65-F5344CB8AC3E}">
        <p14:creationId xmlns:p14="http://schemas.microsoft.com/office/powerpoint/2010/main" val="2725466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6/26/2021</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0F4739-9812-4A9F-890D-2AD6BA5F6EE8}"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8845AC5-A3F8-44AA-BA8F-596CDCC976D3}"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873B183-A821-4095-A363-9EC968635539}"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4D01B4-0AA5-45E6-B2E6-5FA4078AEBCF}"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6/26/2021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6/26/2021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A073D-A903-47F8-8D16-77642FB0DF1F}"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6/26/2021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6/26/2021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6/26/2021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665CEB-0076-4E37-B880-BCEA9784DE0A}"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149E5E-3896-4118-99A7-7B85668F1C5E}"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6/26/2021</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4B3FD-1A33-4BA6-8EAD-BB817EFD7045}"/>
              </a:ext>
            </a:extLst>
          </p:cNvPr>
          <p:cNvSpPr>
            <a:spLocks noGrp="1"/>
          </p:cNvSpPr>
          <p:nvPr>
            <p:ph type="ctrTitle"/>
          </p:nvPr>
        </p:nvSpPr>
        <p:spPr>
          <a:xfrm>
            <a:off x="1154955" y="1219200"/>
            <a:ext cx="4941045" cy="2484895"/>
          </a:xfrm>
        </p:spPr>
        <p:txBody>
          <a:bodyPr/>
          <a:lstStyle/>
          <a:p>
            <a:pPr algn="ctr"/>
            <a:r>
              <a:rPr lang="en-US" dirty="0"/>
              <a:t>Ethics and Worldview Presentation</a:t>
            </a:r>
          </a:p>
        </p:txBody>
      </p:sp>
      <p:sp>
        <p:nvSpPr>
          <p:cNvPr id="3" name="Subtitle 2">
            <a:extLst>
              <a:ext uri="{FF2B5EF4-FFF2-40B4-BE49-F238E27FC236}">
                <a16:creationId xmlns:a16="http://schemas.microsoft.com/office/drawing/2014/main" id="{F1D03AE0-8404-4253-88B5-FF4BB642DDC9}"/>
              </a:ext>
            </a:extLst>
          </p:cNvPr>
          <p:cNvSpPr>
            <a:spLocks noGrp="1"/>
          </p:cNvSpPr>
          <p:nvPr>
            <p:ph type="subTitle" idx="1"/>
          </p:nvPr>
        </p:nvSpPr>
        <p:spPr>
          <a:xfrm>
            <a:off x="1154955" y="3704095"/>
            <a:ext cx="4941045" cy="1934705"/>
          </a:xfrm>
        </p:spPr>
        <p:txBody>
          <a:bodyPr>
            <a:noAutofit/>
          </a:bodyPr>
          <a:lstStyle/>
          <a:p>
            <a:pPr algn="ctr"/>
            <a:r>
              <a:rPr lang="en-US" sz="3200" cap="none" dirty="0"/>
              <a:t>Ethics in Instructional Design as It Relates to A Biblical Worldview</a:t>
            </a:r>
          </a:p>
        </p:txBody>
      </p:sp>
      <p:pic>
        <p:nvPicPr>
          <p:cNvPr id="7" name="Picture 6">
            <a:extLst>
              <a:ext uri="{FF2B5EF4-FFF2-40B4-BE49-F238E27FC236}">
                <a16:creationId xmlns:a16="http://schemas.microsoft.com/office/drawing/2014/main" id="{06B83A59-460A-4A72-869C-503EEA51D1CF}"/>
              </a:ext>
            </a:extLst>
          </p:cNvPr>
          <p:cNvPicPr>
            <a:picLocks noChangeAspect="1"/>
          </p:cNvPicPr>
          <p:nvPr/>
        </p:nvPicPr>
        <p:blipFill>
          <a:blip r:embed="rId2"/>
          <a:stretch>
            <a:fillRect/>
          </a:stretch>
        </p:blipFill>
        <p:spPr>
          <a:xfrm>
            <a:off x="6096000" y="1601885"/>
            <a:ext cx="4941045" cy="3145798"/>
          </a:xfrm>
          <a:prstGeom prst="rect">
            <a:avLst/>
          </a:prstGeom>
        </p:spPr>
      </p:pic>
    </p:spTree>
    <p:extLst>
      <p:ext uri="{BB962C8B-B14F-4D97-AF65-F5344CB8AC3E}">
        <p14:creationId xmlns:p14="http://schemas.microsoft.com/office/powerpoint/2010/main" val="3645338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5D583-B0EA-4590-815D-9C580CA5721E}"/>
              </a:ext>
            </a:extLst>
          </p:cNvPr>
          <p:cNvSpPr>
            <a:spLocks noGrp="1"/>
          </p:cNvSpPr>
          <p:nvPr>
            <p:ph type="title"/>
          </p:nvPr>
        </p:nvSpPr>
        <p:spPr>
          <a:xfrm>
            <a:off x="1153907" y="1100380"/>
            <a:ext cx="4394486" cy="1371600"/>
          </a:xfrm>
        </p:spPr>
        <p:txBody>
          <a:bodyPr>
            <a:normAutofit/>
          </a:bodyPr>
          <a:lstStyle/>
          <a:p>
            <a:pPr algn="ctr"/>
            <a:r>
              <a:rPr lang="en-US" dirty="0"/>
              <a:t>The Ethical Issue of Professionalism</a:t>
            </a:r>
          </a:p>
        </p:txBody>
      </p:sp>
      <p:pic>
        <p:nvPicPr>
          <p:cNvPr id="6" name="Picture Placeholder 5">
            <a:extLst>
              <a:ext uri="{FF2B5EF4-FFF2-40B4-BE49-F238E27FC236}">
                <a16:creationId xmlns:a16="http://schemas.microsoft.com/office/drawing/2014/main" id="{AB7905FF-162B-4BA8-9CB4-7924F7627C8B}"/>
              </a:ext>
            </a:extLst>
          </p:cNvPr>
          <p:cNvPicPr>
            <a:picLocks noGrp="1" noChangeAspect="1"/>
          </p:cNvPicPr>
          <p:nvPr>
            <p:ph type="pic" idx="1"/>
          </p:nvPr>
        </p:nvPicPr>
        <p:blipFill rotWithShape="1">
          <a:blip r:embed="rId3"/>
          <a:srcRect l="10339" r="8096"/>
          <a:stretch/>
        </p:blipFill>
        <p:spPr>
          <a:xfrm>
            <a:off x="6096000" y="1518107"/>
            <a:ext cx="5238426" cy="4278986"/>
          </a:xfrm>
        </p:spPr>
      </p:pic>
      <p:sp>
        <p:nvSpPr>
          <p:cNvPr id="3" name="Content Placeholder 2">
            <a:extLst>
              <a:ext uri="{FF2B5EF4-FFF2-40B4-BE49-F238E27FC236}">
                <a16:creationId xmlns:a16="http://schemas.microsoft.com/office/drawing/2014/main" id="{C2CA72DF-BDBB-4537-8C7A-1FCB59353140}"/>
              </a:ext>
            </a:extLst>
          </p:cNvPr>
          <p:cNvSpPr>
            <a:spLocks noGrp="1"/>
          </p:cNvSpPr>
          <p:nvPr>
            <p:ph type="body" sz="half" idx="2"/>
          </p:nvPr>
        </p:nvSpPr>
        <p:spPr>
          <a:xfrm>
            <a:off x="1154955" y="2820692"/>
            <a:ext cx="4393438" cy="2936928"/>
          </a:xfrm>
        </p:spPr>
        <p:txBody>
          <a:bodyPr>
            <a:normAutofit/>
          </a:bodyPr>
          <a:lstStyle/>
          <a:p>
            <a:pPr marL="285750" indent="-285750">
              <a:buFont typeface="Wingdings" panose="05000000000000000000" pitchFamily="2" charset="2"/>
              <a:buChar char="Ø"/>
            </a:pPr>
            <a:r>
              <a:rPr lang="en-US" sz="1600" dirty="0"/>
              <a:t>Professionalism is characterized by the competence of a professional to deliver the assigned roles.</a:t>
            </a:r>
          </a:p>
          <a:p>
            <a:pPr marL="285750" indent="-285750">
              <a:buFont typeface="Wingdings" panose="05000000000000000000" pitchFamily="2" charset="2"/>
              <a:buChar char="Ø"/>
            </a:pPr>
            <a:r>
              <a:rPr lang="en-US" sz="1600" dirty="0"/>
              <a:t>In instructional design, professionalism is vital to ensure the safety of learners (Magruder et al., 2019).</a:t>
            </a:r>
          </a:p>
          <a:p>
            <a:pPr marL="285750" indent="-285750">
              <a:buFont typeface="Wingdings" panose="05000000000000000000" pitchFamily="2" charset="2"/>
              <a:buChar char="Ø"/>
            </a:pPr>
            <a:r>
              <a:rPr lang="en-US" sz="1600" dirty="0"/>
              <a:t>It is considered ethical for professionals in the field to possess the required skill sets and knowledge.</a:t>
            </a:r>
          </a:p>
          <a:p>
            <a:pPr marL="285750" indent="-285750">
              <a:buFont typeface="Wingdings" panose="05000000000000000000" pitchFamily="2" charset="2"/>
              <a:buChar char="Ø"/>
            </a:pPr>
            <a:endParaRPr lang="en-US" sz="1600" dirty="0"/>
          </a:p>
        </p:txBody>
      </p:sp>
    </p:spTree>
    <p:extLst>
      <p:ext uri="{BB962C8B-B14F-4D97-AF65-F5344CB8AC3E}">
        <p14:creationId xmlns:p14="http://schemas.microsoft.com/office/powerpoint/2010/main" val="1419945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06F70-1F1F-46C5-8896-6CEEE37D8DBB}"/>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073C7A7-B2E9-4F32-AC74-F976CA723E57}"/>
              </a:ext>
            </a:extLst>
          </p:cNvPr>
          <p:cNvSpPr>
            <a:spLocks noGrp="1"/>
          </p:cNvSpPr>
          <p:nvPr>
            <p:ph idx="1"/>
          </p:nvPr>
        </p:nvSpPr>
        <p:spPr/>
        <p:txBody>
          <a:bodyPr/>
          <a:lstStyle/>
          <a:p>
            <a:r>
              <a:rPr lang="en-US" dirty="0"/>
              <a:t>Instructional design is governed by different ethics that define the general practice.</a:t>
            </a:r>
          </a:p>
          <a:p>
            <a:r>
              <a:rPr lang="en-US" dirty="0"/>
              <a:t>Each professional in the field is required to abide by the ethics to ensure the delivery of quality learning experiences.</a:t>
            </a:r>
          </a:p>
          <a:p>
            <a:r>
              <a:rPr lang="en-US" dirty="0"/>
              <a:t>The Biblical worldview is also used to define these ethics and their impact on learners and society in general.</a:t>
            </a:r>
          </a:p>
          <a:p>
            <a:endParaRPr lang="en-US" dirty="0"/>
          </a:p>
        </p:txBody>
      </p:sp>
    </p:spTree>
    <p:extLst>
      <p:ext uri="{BB962C8B-B14F-4D97-AF65-F5344CB8AC3E}">
        <p14:creationId xmlns:p14="http://schemas.microsoft.com/office/powerpoint/2010/main" val="3976413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8E0F1-28ED-4A5E-9906-C53B5AD61BA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14E393F-7B2D-43B6-9715-30C371E7047D}"/>
              </a:ext>
            </a:extLst>
          </p:cNvPr>
          <p:cNvSpPr>
            <a:spLocks noGrp="1"/>
          </p:cNvSpPr>
          <p:nvPr>
            <p:ph idx="1"/>
          </p:nvPr>
        </p:nvSpPr>
        <p:spPr/>
        <p:txBody>
          <a:bodyPr/>
          <a:lstStyle/>
          <a:p>
            <a:r>
              <a:rPr lang="en-US" dirty="0" err="1"/>
              <a:t>Guney</a:t>
            </a:r>
            <a:r>
              <a:rPr lang="en-US" dirty="0"/>
              <a:t>, Z. (2019). Professional Ethics in Performance and Educational Technology. Educational Policy Analysis and Strategic Research, 14(4), 190-200. </a:t>
            </a:r>
            <a:r>
              <a:rPr lang="en-US" dirty="0" err="1"/>
              <a:t>doi</a:t>
            </a:r>
            <a:r>
              <a:rPr lang="en-US" dirty="0"/>
              <a:t>: 10.29329/epasr.2019.220.11</a:t>
            </a:r>
          </a:p>
          <a:p>
            <a:r>
              <a:rPr lang="en-US" dirty="0"/>
              <a:t>Magruder, O., Arnold, D. A., Moore, S., &amp; Edwards, M. (2019). What Is an ID? A Survey Study. Online Learning, 23(3), 137-160.</a:t>
            </a:r>
          </a:p>
          <a:p>
            <a:r>
              <a:rPr lang="en-US" dirty="0"/>
              <a:t>Piña, A. A. (2018). AECT instructional design standards for distance learning. </a:t>
            </a:r>
            <a:r>
              <a:rPr lang="en-US" dirty="0" err="1"/>
              <a:t>TechTrends</a:t>
            </a:r>
            <a:r>
              <a:rPr lang="en-US" dirty="0"/>
              <a:t>, 62(3), 305-307.</a:t>
            </a:r>
          </a:p>
          <a:p>
            <a:endParaRPr lang="en-US" dirty="0"/>
          </a:p>
        </p:txBody>
      </p:sp>
    </p:spTree>
    <p:extLst>
      <p:ext uri="{BB962C8B-B14F-4D97-AF65-F5344CB8AC3E}">
        <p14:creationId xmlns:p14="http://schemas.microsoft.com/office/powerpoint/2010/main" val="86372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F77BC-E075-41C5-94ED-F80264DB49CA}"/>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220F9A2B-ECF4-4EBA-90E5-7D9BE775B631}"/>
              </a:ext>
            </a:extLst>
          </p:cNvPr>
          <p:cNvSpPr>
            <a:spLocks noGrp="1"/>
          </p:cNvSpPr>
          <p:nvPr>
            <p:ph idx="1"/>
          </p:nvPr>
        </p:nvSpPr>
        <p:spPr/>
        <p:txBody>
          <a:bodyPr/>
          <a:lstStyle/>
          <a:p>
            <a:r>
              <a:rPr lang="en-US" dirty="0"/>
              <a:t>The incorporation of ethics is essential in all professions, including instructional design.</a:t>
            </a:r>
          </a:p>
          <a:p>
            <a:r>
              <a:rPr lang="en-US" dirty="0"/>
              <a:t>The instructional design employs ethics to govern practices by professionals in the field (Magruder et al., 2019).</a:t>
            </a:r>
          </a:p>
          <a:p>
            <a:r>
              <a:rPr lang="en-US" dirty="0"/>
              <a:t>The main aim is to ensure that learners gain the required skill sets and knowledge.</a:t>
            </a:r>
          </a:p>
          <a:p>
            <a:r>
              <a:rPr lang="en-US" dirty="0"/>
              <a:t>The Bible is also applicable for guidance since it provides lessons and solutions to challenges.</a:t>
            </a:r>
          </a:p>
          <a:p>
            <a:endParaRPr lang="en-US" dirty="0"/>
          </a:p>
        </p:txBody>
      </p:sp>
    </p:spTree>
    <p:extLst>
      <p:ext uri="{BB962C8B-B14F-4D97-AF65-F5344CB8AC3E}">
        <p14:creationId xmlns:p14="http://schemas.microsoft.com/office/powerpoint/2010/main" val="239589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7E4A8-9763-4951-A115-5C1CE006ED56}"/>
              </a:ext>
            </a:extLst>
          </p:cNvPr>
          <p:cNvSpPr>
            <a:spLocks noGrp="1"/>
          </p:cNvSpPr>
          <p:nvPr>
            <p:ph type="title"/>
          </p:nvPr>
        </p:nvSpPr>
        <p:spPr>
          <a:xfrm>
            <a:off x="1153907" y="1143000"/>
            <a:ext cx="4311082" cy="1755183"/>
          </a:xfrm>
        </p:spPr>
        <p:txBody>
          <a:bodyPr>
            <a:normAutofit/>
          </a:bodyPr>
          <a:lstStyle/>
          <a:p>
            <a:pPr algn="ctr"/>
            <a:r>
              <a:rPr lang="en-US" dirty="0"/>
              <a:t>About Instructional Design</a:t>
            </a:r>
          </a:p>
        </p:txBody>
      </p:sp>
      <p:pic>
        <p:nvPicPr>
          <p:cNvPr id="6" name="Picture Placeholder 5">
            <a:extLst>
              <a:ext uri="{FF2B5EF4-FFF2-40B4-BE49-F238E27FC236}">
                <a16:creationId xmlns:a16="http://schemas.microsoft.com/office/drawing/2014/main" id="{680619AD-05D9-4999-AA45-F362460D4F2C}"/>
              </a:ext>
            </a:extLst>
          </p:cNvPr>
          <p:cNvPicPr>
            <a:picLocks noGrp="1" noChangeAspect="1"/>
          </p:cNvPicPr>
          <p:nvPr>
            <p:ph type="pic" idx="1"/>
          </p:nvPr>
        </p:nvPicPr>
        <p:blipFill rotWithShape="1">
          <a:blip r:embed="rId3"/>
          <a:srcRect l="24530" r="22309"/>
          <a:stretch/>
        </p:blipFill>
        <p:spPr>
          <a:xfrm>
            <a:off x="6096000" y="1143000"/>
            <a:ext cx="4311082" cy="4572000"/>
          </a:xfrm>
        </p:spPr>
      </p:pic>
      <p:sp>
        <p:nvSpPr>
          <p:cNvPr id="3" name="Content Placeholder 2">
            <a:extLst>
              <a:ext uri="{FF2B5EF4-FFF2-40B4-BE49-F238E27FC236}">
                <a16:creationId xmlns:a16="http://schemas.microsoft.com/office/drawing/2014/main" id="{63773522-3FDB-4EEE-96E5-477904F755FD}"/>
              </a:ext>
            </a:extLst>
          </p:cNvPr>
          <p:cNvSpPr>
            <a:spLocks noGrp="1"/>
          </p:cNvSpPr>
          <p:nvPr>
            <p:ph type="body" sz="half" idx="2"/>
          </p:nvPr>
        </p:nvSpPr>
        <p:spPr>
          <a:xfrm>
            <a:off x="1154955" y="3022169"/>
            <a:ext cx="4486428" cy="2692831"/>
          </a:xfrm>
        </p:spPr>
        <p:txBody>
          <a:bodyPr>
            <a:normAutofit/>
          </a:bodyPr>
          <a:lstStyle/>
          <a:p>
            <a:pPr marL="285750" indent="-285750">
              <a:buFont typeface="Wingdings" panose="05000000000000000000" pitchFamily="2" charset="2"/>
              <a:buChar char="Ø"/>
            </a:pPr>
            <a:r>
              <a:rPr lang="en-US" dirty="0"/>
              <a:t>The instructional design facilitates the delivery of learning experiences.</a:t>
            </a:r>
          </a:p>
          <a:p>
            <a:pPr marL="285750" indent="-285750">
              <a:buFont typeface="Wingdings" panose="05000000000000000000" pitchFamily="2" charset="2"/>
              <a:buChar char="Ø"/>
            </a:pPr>
            <a:r>
              <a:rPr lang="en-US" dirty="0"/>
              <a:t>Instructional designers employ different frameworks in the delivery of their roles. </a:t>
            </a:r>
          </a:p>
          <a:p>
            <a:pPr marL="285750" indent="-285750">
              <a:buFont typeface="Wingdings" panose="05000000000000000000" pitchFamily="2" charset="2"/>
              <a:buChar char="Ø"/>
            </a:pPr>
            <a:r>
              <a:rPr lang="en-US" dirty="0"/>
              <a:t>An excellent example is the teachings provided in the Bible on education and ethical practices.</a:t>
            </a:r>
          </a:p>
          <a:p>
            <a:pPr marL="285750" indent="-285750">
              <a:buFont typeface="Wingdings" panose="05000000000000000000" pitchFamily="2" charset="2"/>
              <a:buChar char="Ø"/>
            </a:pPr>
            <a:r>
              <a:rPr lang="en-US" dirty="0"/>
              <a:t>The Bible encourages efficient teaching since the learned knowledge affects an individual even later in their lives.</a:t>
            </a:r>
          </a:p>
          <a:p>
            <a:endParaRPr lang="en-US" dirty="0"/>
          </a:p>
        </p:txBody>
      </p:sp>
    </p:spTree>
    <p:extLst>
      <p:ext uri="{BB962C8B-B14F-4D97-AF65-F5344CB8AC3E}">
        <p14:creationId xmlns:p14="http://schemas.microsoft.com/office/powerpoint/2010/main" val="1531368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18571-46C2-4292-9002-B12485182C3F}"/>
              </a:ext>
            </a:extLst>
          </p:cNvPr>
          <p:cNvSpPr>
            <a:spLocks noGrp="1"/>
          </p:cNvSpPr>
          <p:nvPr>
            <p:ph type="title"/>
          </p:nvPr>
        </p:nvSpPr>
        <p:spPr/>
        <p:txBody>
          <a:bodyPr/>
          <a:lstStyle/>
          <a:p>
            <a:r>
              <a:rPr lang="en-US" dirty="0"/>
              <a:t>Ethics in Instructional Design</a:t>
            </a:r>
          </a:p>
        </p:txBody>
      </p:sp>
      <p:sp>
        <p:nvSpPr>
          <p:cNvPr id="3" name="Content Placeholder 2">
            <a:extLst>
              <a:ext uri="{FF2B5EF4-FFF2-40B4-BE49-F238E27FC236}">
                <a16:creationId xmlns:a16="http://schemas.microsoft.com/office/drawing/2014/main" id="{2B7011F0-B55E-4EF2-8A6F-BE300C34FED4}"/>
              </a:ext>
            </a:extLst>
          </p:cNvPr>
          <p:cNvSpPr>
            <a:spLocks noGrp="1"/>
          </p:cNvSpPr>
          <p:nvPr>
            <p:ph idx="1"/>
          </p:nvPr>
        </p:nvSpPr>
        <p:spPr/>
        <p:txBody>
          <a:bodyPr/>
          <a:lstStyle/>
          <a:p>
            <a:r>
              <a:rPr lang="en-US" dirty="0"/>
              <a:t>Ethics in instructional design involve provisions by various associations, including the AECT.</a:t>
            </a:r>
          </a:p>
          <a:p>
            <a:r>
              <a:rPr lang="en-US" dirty="0"/>
              <a:t>The AECT provides a code that defines what is right and wrong when professionals make decisions.</a:t>
            </a:r>
          </a:p>
          <a:p>
            <a:r>
              <a:rPr lang="en-US" dirty="0"/>
              <a:t>The components of the code of professional ethics by the AECT often include the professional’s dedication to the individual learner, profession, and society (Piña, 2018).</a:t>
            </a:r>
          </a:p>
          <a:p>
            <a:endParaRPr lang="en-US" dirty="0"/>
          </a:p>
        </p:txBody>
      </p:sp>
    </p:spTree>
    <p:extLst>
      <p:ext uri="{BB962C8B-B14F-4D97-AF65-F5344CB8AC3E}">
        <p14:creationId xmlns:p14="http://schemas.microsoft.com/office/powerpoint/2010/main" val="1041248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522B7-A6A6-4ED4-BF58-114A5ACF60FB}"/>
              </a:ext>
            </a:extLst>
          </p:cNvPr>
          <p:cNvSpPr>
            <a:spLocks noGrp="1"/>
          </p:cNvSpPr>
          <p:nvPr>
            <p:ph type="title"/>
          </p:nvPr>
        </p:nvSpPr>
        <p:spPr/>
        <p:txBody>
          <a:bodyPr/>
          <a:lstStyle/>
          <a:p>
            <a:r>
              <a:rPr lang="en-US" dirty="0"/>
              <a:t>Ethical Issues in Instructional Design</a:t>
            </a:r>
          </a:p>
        </p:txBody>
      </p:sp>
      <p:sp>
        <p:nvSpPr>
          <p:cNvPr id="3" name="Content Placeholder 2">
            <a:extLst>
              <a:ext uri="{FF2B5EF4-FFF2-40B4-BE49-F238E27FC236}">
                <a16:creationId xmlns:a16="http://schemas.microsoft.com/office/drawing/2014/main" id="{C9F3F5F3-79EF-48E5-955A-C90BD76DF13F}"/>
              </a:ext>
            </a:extLst>
          </p:cNvPr>
          <p:cNvSpPr>
            <a:spLocks noGrp="1"/>
          </p:cNvSpPr>
          <p:nvPr>
            <p:ph idx="1"/>
          </p:nvPr>
        </p:nvSpPr>
        <p:spPr/>
        <p:txBody>
          <a:bodyPr/>
          <a:lstStyle/>
          <a:p>
            <a:r>
              <a:rPr lang="en-US" dirty="0"/>
              <a:t>Technology is an essential part of the implementation of instructional design.</a:t>
            </a:r>
          </a:p>
          <a:p>
            <a:r>
              <a:rPr lang="en-US" dirty="0"/>
              <a:t>Some of the ethical challenges faced in instructional design are greatly associated with technology and its application.</a:t>
            </a:r>
          </a:p>
          <a:p>
            <a:r>
              <a:rPr lang="en-US" dirty="0"/>
              <a:t>The considered ethical issues include diversity and inequality, copyright, web accessibility, confidentiality, and professionalism (Magruder et al., 2019).</a:t>
            </a:r>
          </a:p>
          <a:p>
            <a:endParaRPr lang="en-US" dirty="0"/>
          </a:p>
        </p:txBody>
      </p:sp>
    </p:spTree>
    <p:extLst>
      <p:ext uri="{BB962C8B-B14F-4D97-AF65-F5344CB8AC3E}">
        <p14:creationId xmlns:p14="http://schemas.microsoft.com/office/powerpoint/2010/main" val="1435087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35976-0A7A-4527-A3E1-089A4BF07D9E}"/>
              </a:ext>
            </a:extLst>
          </p:cNvPr>
          <p:cNvSpPr>
            <a:spLocks noGrp="1"/>
          </p:cNvSpPr>
          <p:nvPr>
            <p:ph type="title"/>
          </p:nvPr>
        </p:nvSpPr>
        <p:spPr/>
        <p:txBody>
          <a:bodyPr/>
          <a:lstStyle/>
          <a:p>
            <a:r>
              <a:rPr lang="en-US" dirty="0"/>
              <a:t>The Ethical Issue of Diversity and Inequality</a:t>
            </a:r>
          </a:p>
        </p:txBody>
      </p:sp>
      <p:sp>
        <p:nvSpPr>
          <p:cNvPr id="3" name="Content Placeholder 2">
            <a:extLst>
              <a:ext uri="{FF2B5EF4-FFF2-40B4-BE49-F238E27FC236}">
                <a16:creationId xmlns:a16="http://schemas.microsoft.com/office/drawing/2014/main" id="{D5C1FC8E-C0C8-4283-A358-DD78BCFC990D}"/>
              </a:ext>
            </a:extLst>
          </p:cNvPr>
          <p:cNvSpPr>
            <a:spLocks noGrp="1"/>
          </p:cNvSpPr>
          <p:nvPr>
            <p:ph idx="1"/>
          </p:nvPr>
        </p:nvSpPr>
        <p:spPr/>
        <p:txBody>
          <a:bodyPr/>
          <a:lstStyle/>
          <a:p>
            <a:r>
              <a:rPr lang="en-US" dirty="0"/>
              <a:t>Over time, the world has become diverse, which affects all sectors, including learning.</a:t>
            </a:r>
          </a:p>
          <a:p>
            <a:r>
              <a:rPr lang="en-US" dirty="0"/>
              <a:t>Due to various factors such as influence and power, inequality negatively affects specific groups in society (Piña, 2018).</a:t>
            </a:r>
          </a:p>
          <a:p>
            <a:r>
              <a:rPr lang="en-US" dirty="0"/>
              <a:t>Professionals have to recognize diversity and inequality in instructional design and translate them to the instructional techniques developed.</a:t>
            </a:r>
          </a:p>
          <a:p>
            <a:r>
              <a:rPr lang="en-US" dirty="0"/>
              <a:t>The Bible encourages unity irrespective of the differences, as depicted in Galatians chapter 3 verse 28.</a:t>
            </a:r>
          </a:p>
          <a:p>
            <a:endParaRPr lang="en-US" dirty="0"/>
          </a:p>
        </p:txBody>
      </p:sp>
    </p:spTree>
    <p:extLst>
      <p:ext uri="{BB962C8B-B14F-4D97-AF65-F5344CB8AC3E}">
        <p14:creationId xmlns:p14="http://schemas.microsoft.com/office/powerpoint/2010/main" val="100472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CBC13-A986-4414-8381-B4FB168C21D5}"/>
              </a:ext>
            </a:extLst>
          </p:cNvPr>
          <p:cNvSpPr>
            <a:spLocks noGrp="1"/>
          </p:cNvSpPr>
          <p:nvPr>
            <p:ph type="title"/>
          </p:nvPr>
        </p:nvSpPr>
        <p:spPr>
          <a:xfrm>
            <a:off x="1153907" y="976394"/>
            <a:ext cx="4363490" cy="1371600"/>
          </a:xfrm>
        </p:spPr>
        <p:txBody>
          <a:bodyPr/>
          <a:lstStyle/>
          <a:p>
            <a:pPr algn="ctr"/>
            <a:r>
              <a:rPr lang="en-US" dirty="0"/>
              <a:t>The Ethical Issue of Copyright</a:t>
            </a:r>
          </a:p>
        </p:txBody>
      </p:sp>
      <p:pic>
        <p:nvPicPr>
          <p:cNvPr id="6" name="Picture Placeholder 5">
            <a:extLst>
              <a:ext uri="{FF2B5EF4-FFF2-40B4-BE49-F238E27FC236}">
                <a16:creationId xmlns:a16="http://schemas.microsoft.com/office/drawing/2014/main" id="{16D2703D-F034-47D0-900E-C94E65A612F1}"/>
              </a:ext>
            </a:extLst>
          </p:cNvPr>
          <p:cNvPicPr>
            <a:picLocks noGrp="1" noChangeAspect="1"/>
          </p:cNvPicPr>
          <p:nvPr>
            <p:ph type="pic" idx="1"/>
          </p:nvPr>
        </p:nvPicPr>
        <p:blipFill rotWithShape="1">
          <a:blip r:embed="rId3"/>
          <a:srcRect l="7742" r="12929"/>
          <a:stretch/>
        </p:blipFill>
        <p:spPr>
          <a:xfrm>
            <a:off x="6096000" y="1693332"/>
            <a:ext cx="5517397" cy="3912577"/>
          </a:xfrm>
        </p:spPr>
      </p:pic>
      <p:sp>
        <p:nvSpPr>
          <p:cNvPr id="3" name="Content Placeholder 2">
            <a:extLst>
              <a:ext uri="{FF2B5EF4-FFF2-40B4-BE49-F238E27FC236}">
                <a16:creationId xmlns:a16="http://schemas.microsoft.com/office/drawing/2014/main" id="{7F15EE84-C8C5-41AA-8C30-B967D4EC7E47}"/>
              </a:ext>
            </a:extLst>
          </p:cNvPr>
          <p:cNvSpPr>
            <a:spLocks noGrp="1"/>
          </p:cNvSpPr>
          <p:nvPr>
            <p:ph type="body" sz="half" idx="2"/>
          </p:nvPr>
        </p:nvSpPr>
        <p:spPr>
          <a:xfrm>
            <a:off x="1154954" y="2572719"/>
            <a:ext cx="4517425" cy="3033190"/>
          </a:xfrm>
        </p:spPr>
        <p:txBody>
          <a:bodyPr>
            <a:normAutofit/>
          </a:bodyPr>
          <a:lstStyle/>
          <a:p>
            <a:pPr marL="285750" indent="-285750">
              <a:buFont typeface="Wingdings" panose="05000000000000000000" pitchFamily="2" charset="2"/>
              <a:buChar char="Ø"/>
            </a:pPr>
            <a:r>
              <a:rPr lang="en-US" sz="1600" dirty="0"/>
              <a:t>Copyright involves a law that governs the practice of using other people’s creative works without authorization.</a:t>
            </a:r>
          </a:p>
          <a:p>
            <a:pPr marL="285750" indent="-285750">
              <a:buFont typeface="Wingdings" panose="05000000000000000000" pitchFamily="2" charset="2"/>
              <a:buChar char="Ø"/>
            </a:pPr>
            <a:r>
              <a:rPr lang="en-US" sz="1600" dirty="0"/>
              <a:t>In instructional design, due to technology, many instructional designers find themselves expected to violate copyright rules (Magruder et al., 2019).</a:t>
            </a:r>
          </a:p>
          <a:p>
            <a:pPr marL="285750" indent="-285750">
              <a:buFont typeface="Wingdings" panose="05000000000000000000" pitchFamily="2" charset="2"/>
              <a:buChar char="Ø"/>
            </a:pPr>
            <a:r>
              <a:rPr lang="en-US" sz="1600" dirty="0"/>
              <a:t>However, everyone is often required to avoid stealing other people’s work for their benefit without the required authorization.</a:t>
            </a:r>
          </a:p>
          <a:p>
            <a:pPr marL="285750" indent="-285750">
              <a:buFont typeface="Wingdings" panose="05000000000000000000" pitchFamily="2" charset="2"/>
              <a:buChar char="Ø"/>
            </a:pPr>
            <a:endParaRPr lang="en-US" sz="1600" dirty="0"/>
          </a:p>
        </p:txBody>
      </p:sp>
    </p:spTree>
    <p:extLst>
      <p:ext uri="{BB962C8B-B14F-4D97-AF65-F5344CB8AC3E}">
        <p14:creationId xmlns:p14="http://schemas.microsoft.com/office/powerpoint/2010/main" val="1291046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9FF55-C46F-4F02-96A6-E4D2F94A7E3F}"/>
              </a:ext>
            </a:extLst>
          </p:cNvPr>
          <p:cNvSpPr>
            <a:spLocks noGrp="1"/>
          </p:cNvSpPr>
          <p:nvPr>
            <p:ph type="title"/>
          </p:nvPr>
        </p:nvSpPr>
        <p:spPr/>
        <p:txBody>
          <a:bodyPr/>
          <a:lstStyle/>
          <a:p>
            <a:r>
              <a:rPr lang="en-US" dirty="0"/>
              <a:t>The Ethical Issue of Web accessibility</a:t>
            </a:r>
          </a:p>
        </p:txBody>
      </p:sp>
      <p:sp>
        <p:nvSpPr>
          <p:cNvPr id="3" name="Content Placeholder 2">
            <a:extLst>
              <a:ext uri="{FF2B5EF4-FFF2-40B4-BE49-F238E27FC236}">
                <a16:creationId xmlns:a16="http://schemas.microsoft.com/office/drawing/2014/main" id="{EEC2F86F-A061-40C3-9D37-4FE20016FB56}"/>
              </a:ext>
            </a:extLst>
          </p:cNvPr>
          <p:cNvSpPr>
            <a:spLocks noGrp="1"/>
          </p:cNvSpPr>
          <p:nvPr>
            <p:ph idx="1"/>
          </p:nvPr>
        </p:nvSpPr>
        <p:spPr/>
        <p:txBody>
          <a:bodyPr/>
          <a:lstStyle/>
          <a:p>
            <a:r>
              <a:rPr lang="en-US" dirty="0"/>
              <a:t>One of the current trends in the learning environment is for professions to embrace equity in the provision of learning experiences.</a:t>
            </a:r>
          </a:p>
          <a:p>
            <a:r>
              <a:rPr lang="en-US" dirty="0"/>
              <a:t>However, some of the presented learning designs are often biased in instructional design, hindering access to the web (</a:t>
            </a:r>
            <a:r>
              <a:rPr lang="en-US" dirty="0" err="1"/>
              <a:t>Guney</a:t>
            </a:r>
            <a:r>
              <a:rPr lang="en-US" dirty="0"/>
              <a:t>, 2019).</a:t>
            </a:r>
          </a:p>
          <a:p>
            <a:r>
              <a:rPr lang="en-US" dirty="0"/>
              <a:t>Understanding the learners’ differences and integrating them in designing learning platforms is ethical since it employs equity as advocated by the Biblical view.</a:t>
            </a:r>
          </a:p>
          <a:p>
            <a:endParaRPr lang="en-US" dirty="0"/>
          </a:p>
        </p:txBody>
      </p:sp>
    </p:spTree>
    <p:extLst>
      <p:ext uri="{BB962C8B-B14F-4D97-AF65-F5344CB8AC3E}">
        <p14:creationId xmlns:p14="http://schemas.microsoft.com/office/powerpoint/2010/main" val="329069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A5ED9-3060-4164-9E8F-0FBA5601C3E2}"/>
              </a:ext>
            </a:extLst>
          </p:cNvPr>
          <p:cNvSpPr>
            <a:spLocks noGrp="1"/>
          </p:cNvSpPr>
          <p:nvPr>
            <p:ph type="title"/>
          </p:nvPr>
        </p:nvSpPr>
        <p:spPr/>
        <p:txBody>
          <a:bodyPr/>
          <a:lstStyle/>
          <a:p>
            <a:r>
              <a:rPr lang="en-US" dirty="0"/>
              <a:t>The Ethical Issue of Confidentiality and Privacy</a:t>
            </a:r>
          </a:p>
        </p:txBody>
      </p:sp>
      <p:sp>
        <p:nvSpPr>
          <p:cNvPr id="3" name="Content Placeholder 2">
            <a:extLst>
              <a:ext uri="{FF2B5EF4-FFF2-40B4-BE49-F238E27FC236}">
                <a16:creationId xmlns:a16="http://schemas.microsoft.com/office/drawing/2014/main" id="{7AD716B5-C51D-4AE8-9FEE-1EB6862EED01}"/>
              </a:ext>
            </a:extLst>
          </p:cNvPr>
          <p:cNvSpPr>
            <a:spLocks noGrp="1"/>
          </p:cNvSpPr>
          <p:nvPr>
            <p:ph idx="1"/>
          </p:nvPr>
        </p:nvSpPr>
        <p:spPr/>
        <p:txBody>
          <a:bodyPr/>
          <a:lstStyle/>
          <a:p>
            <a:r>
              <a:rPr lang="en-US" dirty="0"/>
              <a:t>Violation of privacy and confidentiality can be a threat to the security of learners.</a:t>
            </a:r>
          </a:p>
          <a:p>
            <a:r>
              <a:rPr lang="en-US" dirty="0"/>
              <a:t>In line with the AECT provisions, instructional designers should be committed to learners, which can be achieved by protecting their privacy (Piña, 2018).</a:t>
            </a:r>
          </a:p>
          <a:p>
            <a:r>
              <a:rPr lang="en-US" dirty="0"/>
              <a:t>Instructional designers should develop and design learning experiences that ensure the protection of the learners.</a:t>
            </a:r>
          </a:p>
          <a:p>
            <a:endParaRPr lang="en-US" dirty="0"/>
          </a:p>
        </p:txBody>
      </p:sp>
    </p:spTree>
    <p:extLst>
      <p:ext uri="{BB962C8B-B14F-4D97-AF65-F5344CB8AC3E}">
        <p14:creationId xmlns:p14="http://schemas.microsoft.com/office/powerpoint/2010/main" val="1777527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29</TotalTime>
  <Words>2043</Words>
  <Application>Microsoft Office PowerPoint</Application>
  <PresentationFormat>Widescreen</PresentationFormat>
  <Paragraphs>69</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Times New Roman</vt:lpstr>
      <vt:lpstr>Wingdings</vt:lpstr>
      <vt:lpstr>Wingdings 3</vt:lpstr>
      <vt:lpstr>Ion Boardroom</vt:lpstr>
      <vt:lpstr>Ethics and Worldview Presentation</vt:lpstr>
      <vt:lpstr>Introduction</vt:lpstr>
      <vt:lpstr>About Instructional Design</vt:lpstr>
      <vt:lpstr>Ethics in Instructional Design</vt:lpstr>
      <vt:lpstr>Ethical Issues in Instructional Design</vt:lpstr>
      <vt:lpstr>The Ethical Issue of Diversity and Inequality</vt:lpstr>
      <vt:lpstr>The Ethical Issue of Copyright</vt:lpstr>
      <vt:lpstr>The Ethical Issue of Web accessibility</vt:lpstr>
      <vt:lpstr>The Ethical Issue of Confidentiality and Privacy</vt:lpstr>
      <vt:lpstr>The Ethical Issue of Professionalism</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and Worldview Presentation</dc:title>
  <dc:creator>MAB</dc:creator>
  <cp:lastModifiedBy>MAB</cp:lastModifiedBy>
  <cp:revision>3</cp:revision>
  <dcterms:created xsi:type="dcterms:W3CDTF">2021-06-25T21:59:23Z</dcterms:created>
  <dcterms:modified xsi:type="dcterms:W3CDTF">2021-06-25T22:29:19Z</dcterms:modified>
</cp:coreProperties>
</file>